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986" r:id="rId3"/>
    <p:sldId id="991" r:id="rId4"/>
    <p:sldId id="992" r:id="rId5"/>
    <p:sldId id="994" r:id="rId6"/>
    <p:sldId id="995" r:id="rId7"/>
    <p:sldId id="996" r:id="rId8"/>
    <p:sldId id="997" r:id="rId9"/>
    <p:sldId id="1037" r:id="rId10"/>
    <p:sldId id="998" r:id="rId11"/>
    <p:sldId id="999" r:id="rId12"/>
    <p:sldId id="1000" r:id="rId13"/>
    <p:sldId id="1001" r:id="rId14"/>
    <p:sldId id="1002" r:id="rId15"/>
    <p:sldId id="1003" r:id="rId16"/>
    <p:sldId id="1004" r:id="rId17"/>
    <p:sldId id="1005" r:id="rId18"/>
    <p:sldId id="1006" r:id="rId19"/>
    <p:sldId id="1008" r:id="rId20"/>
    <p:sldId id="1009" r:id="rId21"/>
    <p:sldId id="1011" r:id="rId22"/>
    <p:sldId id="989" r:id="rId23"/>
    <p:sldId id="988" r:id="rId24"/>
    <p:sldId id="1012" r:id="rId25"/>
    <p:sldId id="1013" r:id="rId26"/>
    <p:sldId id="1014" r:id="rId27"/>
    <p:sldId id="1016" r:id="rId28"/>
    <p:sldId id="1017" r:id="rId29"/>
    <p:sldId id="1018" r:id="rId30"/>
    <p:sldId id="1019" r:id="rId31"/>
    <p:sldId id="1020" r:id="rId32"/>
    <p:sldId id="1021" r:id="rId33"/>
    <p:sldId id="1022" r:id="rId34"/>
    <p:sldId id="1025" r:id="rId35"/>
    <p:sldId id="1027" r:id="rId36"/>
    <p:sldId id="1032" r:id="rId37"/>
    <p:sldId id="1033" r:id="rId38"/>
    <p:sldId id="1034" r:id="rId39"/>
    <p:sldId id="1028" r:id="rId40"/>
    <p:sldId id="1029" r:id="rId41"/>
    <p:sldId id="1035" r:id="rId42"/>
    <p:sldId id="1036"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76270"/>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第八单元提优测评卷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7291"/>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Animals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1545173"/>
            <a:ext cx="1108923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Who are they in this picture, Sam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boy in red is John. He is from the UK. The girl with blue eyes is Mary. She is from Russia. They are both my good friends.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978650" algn="l"/>
              </a:tabLs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are they talking about</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29630" y="98072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56049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判断下列句子与所听短文是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1340768"/>
            <a:ext cx="11485848"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Christmas is one of the most important holidays in the US, Canada, Australia, the UK and many other Western countries. Before Christmas Eve, people put a Christmas tree in their house. Under the tree there are many presents for the family members. People often have a party and they usually have a big dinner. They eat a turkey and Christmas pudding. They always have a very good time.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243226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Christmas is a holiday in many Western countries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Christmas Eve, people put a Christmas tree in their house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usually have a big dinner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eat a turkey and moon cakes at Christmas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always have great fun at this festival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7710" y="862350"/>
            <a:ext cx="423514" cy="523220"/>
          </a:xfrm>
          <a:prstGeom prst="rect">
            <a:avLst/>
          </a:prstGeom>
        </p:spPr>
        <p:txBody>
          <a:bodyPr wrap="none">
            <a:spAutoFit/>
          </a:bodyPr>
          <a:lstStyle/>
          <a:p>
            <a:r>
              <a:rPr lang="en-US" altLang="zh-CN" dirty="0"/>
              <a:t>T</a:t>
            </a:r>
            <a:endParaRPr lang="zh-CN" altLang="en-US" dirty="0"/>
          </a:p>
        </p:txBody>
      </p:sp>
      <p:sp>
        <p:nvSpPr>
          <p:cNvPr id="4" name="文本框 3"/>
          <p:cNvSpPr txBox="1"/>
          <p:nvPr/>
        </p:nvSpPr>
        <p:spPr>
          <a:xfrm>
            <a:off x="957000" y="148478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40049" y="213285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82638" y="2786851"/>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340129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13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16579"/>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听录音</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完成表格。</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5298" y="1360627"/>
            <a:ext cx="11485848" cy="482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Dear Yang Ling,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a:spcAft>
                <a:spcPts val="0"/>
              </a:spcAft>
            </a:pP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Hi, I’m Alice. I am 11 years old. I am from Canada. I like reading books in my study. Christmas is coming. It is the most important festival in our country. I like it very much. I always have a lot of fun at Christmas. It is winter now. I like skiing on the hill. I think China is a great country with a long history. I hope I can visit China one day. And I hope we can be good friends.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spcAft>
                <a:spcPts val="0"/>
              </a:spcAft>
            </a:pP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Sincerely,</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spcAft>
                <a:spcPts val="0"/>
              </a:spcAft>
            </a:pP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Alice</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4769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901086151"/>
              </p:ext>
            </p:extLst>
          </p:nvPr>
        </p:nvGraphicFramePr>
        <p:xfrm>
          <a:off x="334566" y="1124744"/>
          <a:ext cx="11521280" cy="2568312"/>
        </p:xfrm>
        <a:graphic>
          <a:graphicData uri="http://schemas.openxmlformats.org/drawingml/2006/table">
            <a:tbl>
              <a:tblPr firstRow="1" firstCol="1" bandRow="1"/>
              <a:tblGrid>
                <a:gridCol w="4938021">
                  <a:extLst>
                    <a:ext uri="{9D8B030D-6E8A-4147-A177-3AD203B41FA5}">
                      <a16:colId xmlns:a16="http://schemas.microsoft.com/office/drawing/2014/main" val="400161966"/>
                    </a:ext>
                  </a:extLst>
                </a:gridCol>
                <a:gridCol w="3292782">
                  <a:extLst>
                    <a:ext uri="{9D8B030D-6E8A-4147-A177-3AD203B41FA5}">
                      <a16:colId xmlns:a16="http://schemas.microsoft.com/office/drawing/2014/main" val="1603152137"/>
                    </a:ext>
                  </a:extLst>
                </a:gridCol>
                <a:gridCol w="3290477">
                  <a:extLst>
                    <a:ext uri="{9D8B030D-6E8A-4147-A177-3AD203B41FA5}">
                      <a16:colId xmlns:a16="http://schemas.microsoft.com/office/drawing/2014/main" val="793763997"/>
                    </a:ext>
                  </a:extLst>
                </a:gridCol>
              </a:tblGrid>
              <a:tr h="648072">
                <a:tc>
                  <a:txBody>
                    <a:bodyPr/>
                    <a:lstStyle/>
                    <a:p>
                      <a:pPr algn="ctr"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76468289"/>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Alice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2986009"/>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Hobbies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Festival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Season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2478260"/>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 skiing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7213789"/>
                  </a:ext>
                </a:extLst>
              </a:tr>
            </a:tbl>
          </a:graphicData>
        </a:graphic>
      </p:graphicFrame>
      <p:sp>
        <p:nvSpPr>
          <p:cNvPr id="2" name="矩形 1"/>
          <p:cNvSpPr/>
          <p:nvPr/>
        </p:nvSpPr>
        <p:spPr>
          <a:xfrm>
            <a:off x="6239222" y="1890133"/>
            <a:ext cx="1578702" cy="523220"/>
          </a:xfrm>
          <a:prstGeom prst="rect">
            <a:avLst/>
          </a:prstGeom>
        </p:spPr>
        <p:txBody>
          <a:bodyPr wrap="none">
            <a:spAutoFit/>
          </a:bodyPr>
          <a:lstStyle/>
          <a:p>
            <a:r>
              <a:rPr lang="en-US" altLang="zh-CN" dirty="0"/>
              <a:t>11/eleven</a:t>
            </a:r>
            <a:endParaRPr lang="zh-CN" altLang="en-US" dirty="0"/>
          </a:p>
        </p:txBody>
      </p:sp>
      <p:sp>
        <p:nvSpPr>
          <p:cNvPr id="4" name="矩形 3"/>
          <p:cNvSpPr/>
          <p:nvPr/>
        </p:nvSpPr>
        <p:spPr>
          <a:xfrm>
            <a:off x="9640690" y="1844824"/>
            <a:ext cx="1383712" cy="523220"/>
          </a:xfrm>
          <a:prstGeom prst="rect">
            <a:avLst/>
          </a:prstGeom>
        </p:spPr>
        <p:txBody>
          <a:bodyPr wrap="none">
            <a:spAutoFit/>
          </a:bodyPr>
          <a:lstStyle/>
          <a:p>
            <a:r>
              <a:rPr lang="en-US" altLang="zh-CN" dirty="0"/>
              <a:t>Canada</a:t>
            </a:r>
            <a:endParaRPr lang="zh-CN" altLang="en-US" dirty="0"/>
          </a:p>
        </p:txBody>
      </p:sp>
      <p:sp>
        <p:nvSpPr>
          <p:cNvPr id="5" name="矩形 4"/>
          <p:cNvSpPr/>
          <p:nvPr/>
        </p:nvSpPr>
        <p:spPr>
          <a:xfrm>
            <a:off x="1558702" y="3068960"/>
            <a:ext cx="1354794" cy="523220"/>
          </a:xfrm>
          <a:prstGeom prst="rect">
            <a:avLst/>
          </a:prstGeom>
        </p:spPr>
        <p:txBody>
          <a:bodyPr wrap="none">
            <a:spAutoFit/>
          </a:bodyPr>
          <a:lstStyle/>
          <a:p>
            <a:r>
              <a:rPr lang="en-US" altLang="zh-CN" dirty="0"/>
              <a:t>reading</a:t>
            </a:r>
            <a:endParaRPr lang="zh-CN" altLang="en-US" dirty="0"/>
          </a:p>
        </p:txBody>
      </p:sp>
      <p:sp>
        <p:nvSpPr>
          <p:cNvPr id="6" name="矩形 5"/>
          <p:cNvSpPr/>
          <p:nvPr/>
        </p:nvSpPr>
        <p:spPr>
          <a:xfrm>
            <a:off x="6186157" y="3135652"/>
            <a:ext cx="1781257" cy="523220"/>
          </a:xfrm>
          <a:prstGeom prst="rect">
            <a:avLst/>
          </a:prstGeom>
        </p:spPr>
        <p:txBody>
          <a:bodyPr wrap="none">
            <a:spAutoFit/>
          </a:bodyPr>
          <a:lstStyle/>
          <a:p>
            <a:r>
              <a:rPr lang="en-US" altLang="zh-CN" dirty="0"/>
              <a:t>Christmas</a:t>
            </a:r>
            <a:endParaRPr lang="zh-CN" altLang="en-US" dirty="0"/>
          </a:p>
        </p:txBody>
      </p:sp>
      <p:sp>
        <p:nvSpPr>
          <p:cNvPr id="7" name="矩形 6"/>
          <p:cNvSpPr/>
          <p:nvPr/>
        </p:nvSpPr>
        <p:spPr>
          <a:xfrm>
            <a:off x="9741679" y="3150682"/>
            <a:ext cx="1181734" cy="523220"/>
          </a:xfrm>
          <a:prstGeom prst="rect">
            <a:avLst/>
          </a:prstGeom>
        </p:spPr>
        <p:txBody>
          <a:bodyPr wrap="none">
            <a:spAutoFit/>
          </a:bodyPr>
          <a:lstStyle/>
          <a:p>
            <a:r>
              <a:rPr lang="en-US" altLang="zh-CN" dirty="0"/>
              <a:t>winter</a:t>
            </a:r>
            <a:endParaRPr lang="zh-CN" altLang="en-US" dirty="0"/>
          </a:p>
        </p:txBody>
      </p:sp>
    </p:spTree>
    <p:extLst>
      <p:ext uri="{BB962C8B-B14F-4D97-AF65-F5344CB8AC3E}">
        <p14:creationId xmlns:p14="http://schemas.microsoft.com/office/powerpoint/2010/main" val="324717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选出每组单词画线部分发音不同的一项。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merr</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acket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ump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4092" y="2115764"/>
            <a:ext cx="423514" cy="523220"/>
          </a:xfrm>
          <a:prstGeom prst="rect">
            <a:avLst/>
          </a:prstGeom>
        </p:spPr>
        <p:txBody>
          <a:bodyPr wrap="none">
            <a:spAutoFit/>
          </a:bodyPr>
          <a:lstStyle/>
          <a:p>
            <a:r>
              <a:rPr lang="en-US" altLang="zh-CN" dirty="0"/>
              <a:t>B</a:t>
            </a:r>
            <a:endParaRPr lang="zh-CN" altLang="en-US" dirty="0"/>
          </a:p>
        </p:txBody>
      </p:sp>
      <p:sp>
        <p:nvSpPr>
          <p:cNvPr id="4" name="矩形 3"/>
          <p:cNvSpPr/>
          <p:nvPr/>
        </p:nvSpPr>
        <p:spPr>
          <a:xfrm>
            <a:off x="970334" y="2775742"/>
            <a:ext cx="444352" cy="523220"/>
          </a:xfrm>
          <a:prstGeom prst="rect">
            <a:avLst/>
          </a:prstGeom>
        </p:spPr>
        <p:txBody>
          <a:bodyPr wrap="none">
            <a:spAutoFit/>
          </a:bodyPr>
          <a:lstStyle/>
          <a:p>
            <a:r>
              <a:rPr lang="en-US" altLang="zh-CN" dirty="0"/>
              <a:t>C</a:t>
            </a:r>
            <a:endParaRPr lang="zh-CN" altLang="en-US" dirty="0"/>
          </a:p>
        </p:txBody>
      </p:sp>
      <p:sp>
        <p:nvSpPr>
          <p:cNvPr id="5" name="文本框 4"/>
          <p:cNvSpPr txBox="1"/>
          <p:nvPr/>
        </p:nvSpPr>
        <p:spPr>
          <a:xfrm>
            <a:off x="898326" y="3382630"/>
            <a:ext cx="444352" cy="523220"/>
          </a:xfrm>
          <a:prstGeom prst="rect">
            <a:avLst/>
          </a:prstGeom>
          <a:noFill/>
        </p:spPr>
        <p:txBody>
          <a:bodyPr wrap="none" rtlCol="0">
            <a:spAutoFit/>
          </a:bodyPr>
          <a:lstStyle/>
          <a:p>
            <a:pPr algn="ctr"/>
            <a:r>
              <a:rPr lang="en-US" altLang="zh-CN" dirty="0" smtClean="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403227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29630" y="469224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5466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根据中文、首字母或图片提示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a lot of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supermarket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sometimes write him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should get up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go to Beijing with my parents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forget to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name on the card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528556" y="1457074"/>
            <a:ext cx="1124026" cy="523220"/>
          </a:xfrm>
          <a:prstGeom prst="rect">
            <a:avLst/>
          </a:prstGeom>
        </p:spPr>
        <p:txBody>
          <a:bodyPr wrap="none">
            <a:spAutoFit/>
          </a:bodyPr>
          <a:lstStyle/>
          <a:p>
            <a:r>
              <a:rPr lang="en-US" altLang="zh-CN" dirty="0"/>
              <a:t>things</a:t>
            </a:r>
            <a:endParaRPr lang="zh-CN" altLang="en-US" dirty="0"/>
          </a:p>
        </p:txBody>
      </p:sp>
      <p:sp>
        <p:nvSpPr>
          <p:cNvPr id="4" name="文本框 3"/>
          <p:cNvSpPr txBox="1"/>
          <p:nvPr/>
        </p:nvSpPr>
        <p:spPr>
          <a:xfrm>
            <a:off x="4395924" y="2132856"/>
            <a:ext cx="1000595" cy="523220"/>
          </a:xfrm>
          <a:prstGeom prst="rect">
            <a:avLst/>
          </a:prstGeom>
          <a:noFill/>
        </p:spPr>
        <p:txBody>
          <a:bodyPr wrap="none" rtlCol="0">
            <a:spAutoFit/>
          </a:bodyPr>
          <a:lstStyle/>
          <a:p>
            <a:pPr algn="ctr"/>
            <a:r>
              <a:rPr lang="en-US" altLang="zh-CN" dirty="0"/>
              <a:t>letter</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574926" y="2727580"/>
            <a:ext cx="801823" cy="523220"/>
          </a:xfrm>
          <a:prstGeom prst="rect">
            <a:avLst/>
          </a:prstGeom>
          <a:noFill/>
        </p:spPr>
        <p:txBody>
          <a:bodyPr wrap="none" rtlCol="0">
            <a:spAutoFit/>
          </a:bodyPr>
          <a:lstStyle/>
          <a:p>
            <a:pPr algn="ctr"/>
            <a:r>
              <a:rPr lang="en-US" altLang="zh-CN" dirty="0" err="1" smtClean="0"/>
              <a:t>arly</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6734732" y="3420454"/>
            <a:ext cx="643125" cy="523220"/>
          </a:xfrm>
          <a:prstGeom prst="rect">
            <a:avLst/>
          </a:prstGeom>
          <a:noFill/>
        </p:spPr>
        <p:txBody>
          <a:bodyPr wrap="none" rtlCol="0">
            <a:spAutoFit/>
          </a:bodyPr>
          <a:lstStyle/>
          <a:p>
            <a:pPr algn="ctr"/>
            <a:r>
              <a:rPr lang="en-US" altLang="zh-CN" dirty="0" err="1"/>
              <a:t>ext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350356" y="4077072"/>
            <a:ext cx="721672" cy="523220"/>
          </a:xfrm>
          <a:prstGeom prst="rect">
            <a:avLst/>
          </a:prstGeom>
          <a:noFill/>
        </p:spPr>
        <p:txBody>
          <a:bodyPr wrap="none" rtlCol="0">
            <a:spAutoFit/>
          </a:bodyPr>
          <a:lstStyle/>
          <a:p>
            <a:pPr algn="ctr"/>
            <a:r>
              <a:rPr lang="en-US" altLang="zh-CN" dirty="0"/>
              <a:t>rite</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0996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93319"/>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at the bus stop</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beautiful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living room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Christmas, people usually buy some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59.jpg" descr="id:2147489005;FounderCES"/>
          <p:cNvPicPr/>
          <p:nvPr/>
        </p:nvPicPr>
        <p:blipFill>
          <a:blip r:embed="rId2"/>
          <a:stretch>
            <a:fillRect/>
          </a:stretch>
        </p:blipFill>
        <p:spPr>
          <a:xfrm>
            <a:off x="9623598" y="1412776"/>
            <a:ext cx="1507490" cy="1718945"/>
          </a:xfrm>
          <a:prstGeom prst="rect">
            <a:avLst/>
          </a:prstGeom>
        </p:spPr>
      </p:pic>
      <p:pic>
        <p:nvPicPr>
          <p:cNvPr id="4" name="bt58.jpg" descr="id:2147489012;FounderCES"/>
          <p:cNvPicPr/>
          <p:nvPr/>
        </p:nvPicPr>
        <p:blipFill>
          <a:blip r:embed="rId3"/>
          <a:stretch>
            <a:fillRect/>
          </a:stretch>
        </p:blipFill>
        <p:spPr>
          <a:xfrm>
            <a:off x="8687494" y="3146191"/>
            <a:ext cx="1540510" cy="1718945"/>
          </a:xfrm>
          <a:prstGeom prst="rect">
            <a:avLst/>
          </a:prstGeom>
        </p:spPr>
      </p:pic>
      <p:sp>
        <p:nvSpPr>
          <p:cNvPr id="5" name="文本框 4"/>
          <p:cNvSpPr txBox="1"/>
          <p:nvPr/>
        </p:nvSpPr>
        <p:spPr>
          <a:xfrm>
            <a:off x="2350790" y="853804"/>
            <a:ext cx="723276" cy="523220"/>
          </a:xfrm>
          <a:prstGeom prst="rect">
            <a:avLst/>
          </a:prstGeom>
          <a:noFill/>
        </p:spPr>
        <p:txBody>
          <a:bodyPr wrap="none" rtlCol="0">
            <a:spAutoFit/>
          </a:bodyPr>
          <a:lstStyle/>
          <a:p>
            <a:pPr algn="ctr"/>
            <a:r>
              <a:rPr lang="en-US" altLang="zh-CN" dirty="0" err="1"/>
              <a:t>aits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286894" y="863918"/>
            <a:ext cx="522900" cy="523220"/>
          </a:xfrm>
          <a:prstGeom prst="rect">
            <a:avLst/>
          </a:prstGeom>
          <a:noFill/>
        </p:spPr>
        <p:txBody>
          <a:bodyPr wrap="none" rtlCol="0">
            <a:spAutoFit/>
          </a:bodyPr>
          <a:lstStyle/>
          <a:p>
            <a:pPr algn="ctr"/>
            <a:r>
              <a:rPr lang="en-US" altLang="zh-CN" dirty="0"/>
              <a:t>or</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786902" y="2041684"/>
            <a:ext cx="2460866" cy="523220"/>
          </a:xfrm>
          <a:prstGeom prst="rect">
            <a:avLst/>
          </a:prstGeom>
          <a:noFill/>
        </p:spPr>
        <p:txBody>
          <a:bodyPr wrap="none" rtlCol="0">
            <a:spAutoFit/>
          </a:bodyPr>
          <a:lstStyle/>
          <a:p>
            <a:pPr algn="ctr"/>
            <a:r>
              <a:rPr lang="en-US" altLang="zh-CN" dirty="0"/>
              <a:t>Christmas tree</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6545395" y="3734124"/>
            <a:ext cx="1454181" cy="523220"/>
          </a:xfrm>
          <a:prstGeom prst="rect">
            <a:avLst/>
          </a:prstGeom>
          <a:noFill/>
        </p:spPr>
        <p:txBody>
          <a:bodyPr wrap="none" rtlCol="0">
            <a:spAutoFit/>
          </a:bodyPr>
          <a:lstStyle/>
          <a:p>
            <a:pPr algn="ctr"/>
            <a:r>
              <a:rPr lang="en-US" altLang="zh-CN" dirty="0"/>
              <a:t>presents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9033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—Merry 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 New Year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Merry 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1788" y="1484784"/>
            <a:ext cx="444352" cy="523220"/>
          </a:xfrm>
          <a:prstGeom prst="rect">
            <a:avLst/>
          </a:prstGeom>
        </p:spPr>
        <p:txBody>
          <a:bodyPr wrap="none">
            <a:spAutoFit/>
          </a:bodyPr>
          <a:lstStyle/>
          <a:p>
            <a:r>
              <a:rPr lang="en-US" altLang="zh-CN" dirty="0"/>
              <a:t>C</a:t>
            </a:r>
            <a:endParaRPr lang="zh-CN" altLang="en-US" dirty="0"/>
          </a:p>
        </p:txBody>
      </p:sp>
      <p:sp>
        <p:nvSpPr>
          <p:cNvPr id="4" name="内容占位符 1"/>
          <p:cNvSpPr txBox="1">
            <a:spLocks/>
          </p:cNvSpPr>
          <p:nvPr/>
        </p:nvSpPr>
        <p:spPr bwMode="auto">
          <a:xfrm>
            <a:off x="360854" y="3283174"/>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very hungry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he your brother?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he do?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wrong with him?</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holiday comes after Christmas? —_______________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Year’s Day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Labour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Children’s Day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53242" y="3392744"/>
            <a:ext cx="444352" cy="523220"/>
          </a:xfrm>
          <a:prstGeom prst="rect">
            <a:avLst/>
          </a:prstGeom>
        </p:spPr>
        <p:txBody>
          <a:bodyPr wrap="none">
            <a:spAutoFit/>
          </a:bodyPr>
          <a:lstStyle/>
          <a:p>
            <a:r>
              <a:rPr lang="en-US" altLang="zh-CN" dirty="0"/>
              <a:t>C</a:t>
            </a:r>
            <a:endParaRPr lang="zh-CN" altLang="en-US" dirty="0"/>
          </a:p>
        </p:txBody>
      </p:sp>
      <p:sp>
        <p:nvSpPr>
          <p:cNvPr id="6" name="矩形 5"/>
          <p:cNvSpPr/>
          <p:nvPr/>
        </p:nvSpPr>
        <p:spPr>
          <a:xfrm>
            <a:off x="953242" y="5301208"/>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62782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always get some gifts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birthday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cousin always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stocking on his bed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Eve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puts;at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5546" y="836712"/>
            <a:ext cx="423514" cy="523220"/>
          </a:xfrm>
          <a:prstGeom prst="rect">
            <a:avLst/>
          </a:prstGeom>
        </p:spPr>
        <p:txBody>
          <a:bodyPr wrap="none">
            <a:spAutoFit/>
          </a:bodyPr>
          <a:lstStyle/>
          <a:p>
            <a:r>
              <a:rPr lang="en-US" altLang="zh-CN" dirty="0"/>
              <a:t>B</a:t>
            </a:r>
            <a:endParaRPr lang="zh-CN" altLang="en-US" dirty="0"/>
          </a:p>
        </p:txBody>
      </p:sp>
      <p:sp>
        <p:nvSpPr>
          <p:cNvPr id="4" name="文本框 3"/>
          <p:cNvSpPr txBox="1"/>
          <p:nvPr/>
        </p:nvSpPr>
        <p:spPr>
          <a:xfrm>
            <a:off x="965546" y="2767787"/>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4501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pears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presents</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pretty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pity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5346" y="2629952"/>
            <a:ext cx="813690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I can get a lot of presents on my birthday.</a:t>
            </a:r>
            <a:endParaRPr lang="zh-CN" altLang="zh-CN" sz="1050" dirty="0">
              <a:solidFill>
                <a:srgbClr val="000000"/>
              </a:solidFill>
              <a:cs typeface="Times New Roman" panose="02020603050405020304" pitchFamily="18" charset="0"/>
            </a:endParaRPr>
          </a:p>
        </p:txBody>
      </p:sp>
      <p:sp>
        <p:nvSpPr>
          <p:cNvPr id="4" name="矩形 3"/>
          <p:cNvSpPr/>
          <p:nvPr/>
        </p:nvSpPr>
        <p:spPr>
          <a:xfrm>
            <a:off x="605346" y="3852502"/>
            <a:ext cx="592649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My sister wants a pretty doll as a gift.</a:t>
            </a:r>
            <a:endParaRPr lang="zh-CN" altLang="zh-CN" sz="1050" dirty="0">
              <a:solidFill>
                <a:srgbClr val="000000"/>
              </a:solidFill>
              <a:cs typeface="Times New Roman" panose="02020603050405020304" pitchFamily="18" charset="0"/>
            </a:endParaRPr>
          </a:p>
        </p:txBody>
      </p:sp>
      <p:sp>
        <p:nvSpPr>
          <p:cNvPr id="5" name="矩形 4"/>
          <p:cNvSpPr/>
          <p:nvPr/>
        </p:nvSpPr>
        <p:spPr>
          <a:xfrm>
            <a:off x="936268" y="2107218"/>
            <a:ext cx="444352" cy="523220"/>
          </a:xfrm>
          <a:prstGeom prst="rect">
            <a:avLst/>
          </a:prstGeom>
        </p:spPr>
        <p:txBody>
          <a:bodyPr wrap="none">
            <a:spAutoFit/>
          </a:bodyPr>
          <a:lstStyle/>
          <a:p>
            <a:r>
              <a:rPr lang="en-US" altLang="zh-CN" dirty="0"/>
              <a:t>C</a:t>
            </a:r>
            <a:endParaRPr lang="zh-CN" altLang="en-US" dirty="0"/>
          </a:p>
        </p:txBody>
      </p:sp>
      <p:sp>
        <p:nvSpPr>
          <p:cNvPr id="6" name="矩形 5"/>
          <p:cNvSpPr/>
          <p:nvPr/>
        </p:nvSpPr>
        <p:spPr>
          <a:xfrm>
            <a:off x="938348" y="3303644"/>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Sue is waiting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presents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parents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for;from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family usually have a picnic on Sundays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2196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879600"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eat two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lots of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turkeys;puddings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turkey;pudding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turkeys;pudding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1012057"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38176" y="21307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9630" y="349246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6192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can I make a card?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draw a picture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name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fold a card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message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c-a-d-b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b-c-d-a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18124" y="457583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978025" algn="l"/>
                <a:tab pos="2058988"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—Here’s a letter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978025" algn="l"/>
                <a:tab pos="2058988"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ill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978025" algn="l"/>
                <a:tab pos="2058988"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to;in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from;for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65546"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857622" y="468225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9982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按要求完成下列句子。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Bing looks sad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改为否定句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always have a lot of fun on that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改为一般疑问句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always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lot of fun on that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566814" y="2113692"/>
            <a:ext cx="2052165" cy="523220"/>
          </a:xfrm>
          <a:prstGeom prst="rect">
            <a:avLst/>
          </a:prstGeom>
        </p:spPr>
        <p:txBody>
          <a:bodyPr wrap="none">
            <a:spAutoFit/>
          </a:bodyPr>
          <a:lstStyle/>
          <a:p>
            <a:r>
              <a:rPr lang="en-US" altLang="zh-CN" dirty="0" err="1" smtClean="0"/>
              <a:t>d</a:t>
            </a:r>
            <a:r>
              <a:rPr lang="en-US" altLang="zh-CN" dirty="0" err="1"/>
              <a:t>e</a:t>
            </a:r>
            <a:r>
              <a:rPr lang="en-US" altLang="zh-CN" dirty="0" err="1" smtClean="0"/>
              <a:t>osn’t</a:t>
            </a:r>
            <a:r>
              <a:rPr lang="en-US" altLang="zh-CN" dirty="0" smtClean="0"/>
              <a:t> </a:t>
            </a:r>
            <a:r>
              <a:rPr lang="en-US" altLang="zh-CN" dirty="0"/>
              <a:t>look</a:t>
            </a:r>
            <a:endParaRPr lang="zh-CN" altLang="en-US" dirty="0"/>
          </a:p>
        </p:txBody>
      </p:sp>
      <p:sp>
        <p:nvSpPr>
          <p:cNvPr id="4" name="矩形 3"/>
          <p:cNvSpPr/>
          <p:nvPr/>
        </p:nvSpPr>
        <p:spPr>
          <a:xfrm>
            <a:off x="910630" y="3420454"/>
            <a:ext cx="623889" cy="523220"/>
          </a:xfrm>
          <a:prstGeom prst="rect">
            <a:avLst/>
          </a:prstGeom>
        </p:spPr>
        <p:txBody>
          <a:bodyPr wrap="none">
            <a:spAutoFit/>
          </a:bodyPr>
          <a:lstStyle/>
          <a:p>
            <a:r>
              <a:rPr lang="en-US" altLang="zh-CN" dirty="0"/>
              <a:t>Do</a:t>
            </a:r>
            <a:endParaRPr lang="zh-CN" altLang="en-US" dirty="0"/>
          </a:p>
        </p:txBody>
      </p:sp>
      <p:sp>
        <p:nvSpPr>
          <p:cNvPr id="5" name="矩形 4"/>
          <p:cNvSpPr/>
          <p:nvPr/>
        </p:nvSpPr>
        <p:spPr>
          <a:xfrm>
            <a:off x="3934966" y="3420454"/>
            <a:ext cx="902811" cy="523220"/>
          </a:xfrm>
          <a:prstGeom prst="rect">
            <a:avLst/>
          </a:prstGeom>
        </p:spPr>
        <p:txBody>
          <a:bodyPr wrap="none">
            <a:spAutoFit/>
          </a:bodyPr>
          <a:lstStyle/>
          <a:p>
            <a:r>
              <a:rPr lang="en-US" altLang="zh-CN" dirty="0"/>
              <a:t>have</a:t>
            </a:r>
            <a:endParaRPr lang="zh-CN" altLang="en-US" dirty="0"/>
          </a:p>
        </p:txBody>
      </p:sp>
      <p:sp>
        <p:nvSpPr>
          <p:cNvPr id="6" name="内容占位符 1"/>
          <p:cNvSpPr txBox="1">
            <a:spLocks/>
          </p:cNvSpPr>
          <p:nvPr/>
        </p:nvSpPr>
        <p:spPr bwMode="auto">
          <a:xfrm>
            <a:off x="360854" y="4001513"/>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puts his bag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under the tree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bag?</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put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 stocking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their beds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their beds?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54646" y="4776212"/>
            <a:ext cx="2430409" cy="523220"/>
          </a:xfrm>
          <a:prstGeom prst="rect">
            <a:avLst/>
          </a:prstGeom>
        </p:spPr>
        <p:txBody>
          <a:bodyPr wrap="none">
            <a:spAutoFit/>
          </a:bodyPr>
          <a:lstStyle/>
          <a:p>
            <a:r>
              <a:rPr lang="en-US" altLang="zh-CN" dirty="0"/>
              <a:t>Where </a:t>
            </a:r>
            <a:r>
              <a:rPr lang="en-US" altLang="zh-CN" dirty="0" smtClean="0"/>
              <a:t>     does</a:t>
            </a:r>
            <a:endParaRPr lang="zh-CN" altLang="en-US" dirty="0"/>
          </a:p>
        </p:txBody>
      </p:sp>
      <p:sp>
        <p:nvSpPr>
          <p:cNvPr id="8" name="文本框 7"/>
          <p:cNvSpPr txBox="1"/>
          <p:nvPr/>
        </p:nvSpPr>
        <p:spPr>
          <a:xfrm>
            <a:off x="4655046" y="4705980"/>
            <a:ext cx="705642" cy="523220"/>
          </a:xfrm>
          <a:prstGeom prst="rect">
            <a:avLst/>
          </a:prstGeom>
          <a:noFill/>
        </p:spPr>
        <p:txBody>
          <a:bodyPr wrap="none" rtlCol="0">
            <a:spAutoFit/>
          </a:bodyPr>
          <a:lstStyle/>
          <a:p>
            <a:pPr algn="ctr"/>
            <a:r>
              <a:rPr lang="en-US" altLang="zh-CN" dirty="0"/>
              <a:t>put</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1118108" y="6021288"/>
            <a:ext cx="1872629" cy="523220"/>
          </a:xfrm>
          <a:prstGeom prst="rect">
            <a:avLst/>
          </a:prstGeom>
          <a:noFill/>
        </p:spPr>
        <p:txBody>
          <a:bodyPr wrap="none" rtlCol="0">
            <a:spAutoFit/>
          </a:bodyPr>
          <a:lstStyle/>
          <a:p>
            <a:pPr algn="ctr"/>
            <a:r>
              <a:rPr lang="en-US" altLang="zh-CN" dirty="0"/>
              <a:t>What </a:t>
            </a:r>
            <a:r>
              <a:rPr lang="en-US" altLang="zh-CN" dirty="0" smtClean="0"/>
              <a:t>    do</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4367014" y="5966372"/>
            <a:ext cx="705642" cy="523220"/>
          </a:xfrm>
          <a:prstGeom prst="rect">
            <a:avLst/>
          </a:prstGeom>
          <a:noFill/>
        </p:spPr>
        <p:txBody>
          <a:bodyPr wrap="none" rtlCol="0">
            <a:spAutoFit/>
          </a:bodyPr>
          <a:lstStyle/>
          <a:p>
            <a:pPr algn="ctr"/>
            <a:r>
              <a:rPr lang="en-US" altLang="zh-CN" dirty="0"/>
              <a:t>put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let’s put some salad sauce on the fruit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let’s find some fruit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at our fruit salad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a fruit salad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cut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fruit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wash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fruit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484784"/>
            <a:ext cx="8856984" cy="259228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文本框 3"/>
          <p:cNvSpPr txBox="1"/>
          <p:nvPr/>
        </p:nvSpPr>
        <p:spPr>
          <a:xfrm>
            <a:off x="3377902" y="4077072"/>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350356" y="474223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a:ln w="19050">
            <a:solidFill>
              <a:schemeClr val="tx1"/>
            </a:solidFill>
          </a:ln>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let’s put some salad sauce on the fruit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let’s find some fruit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at our fruit salad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make a fruit salad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cut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fruit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wash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fruit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204" y="3284984"/>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Alice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OK</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are some apples, oranges and bananas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wash them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cut them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do that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nice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3070870" y="400506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103841" y="4705980"/>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070870" y="530120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142878" y="594928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5616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完形填空。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Harper is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7-year-old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year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Father Christmas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tells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presents she wants in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doesn’t reply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her, she gets a lot of presents every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3271624"/>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letter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stocking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7722" y="3356992"/>
            <a:ext cx="444352" cy="523220"/>
          </a:xfrm>
          <a:prstGeom prst="rect">
            <a:avLst/>
          </a:prstGeom>
        </p:spPr>
        <p:txBody>
          <a:bodyPr wrap="none">
            <a:spAutoFit/>
          </a:bodyPr>
          <a:lstStyle/>
          <a:p>
            <a:r>
              <a:rPr lang="en-US" altLang="zh-CN" dirty="0"/>
              <a:t>C</a:t>
            </a:r>
            <a:endParaRPr lang="zh-CN" altLang="en-US" dirty="0"/>
          </a:p>
        </p:txBody>
      </p:sp>
      <p:sp>
        <p:nvSpPr>
          <p:cNvPr id="5" name="矩形 4"/>
          <p:cNvSpPr/>
          <p:nvPr/>
        </p:nvSpPr>
        <p:spPr>
          <a:xfrm>
            <a:off x="927722" y="4011538"/>
            <a:ext cx="444352" cy="523220"/>
          </a:xfrm>
          <a:prstGeom prst="rect">
            <a:avLst/>
          </a:prstGeom>
        </p:spPr>
        <p:txBody>
          <a:bodyPr wrap="none">
            <a:spAutoFit/>
          </a:bodyPr>
          <a:lstStyle/>
          <a:p>
            <a:r>
              <a:rPr lang="en-US" altLang="zh-CN" dirty="0"/>
              <a:t>A</a:t>
            </a:r>
            <a:endParaRPr lang="zh-CN" altLang="en-US" dirty="0"/>
          </a:p>
        </p:txBody>
      </p:sp>
      <p:sp>
        <p:nvSpPr>
          <p:cNvPr id="6" name="文本框 5"/>
          <p:cNvSpPr txBox="1"/>
          <p:nvPr/>
        </p:nvSpPr>
        <p:spPr>
          <a:xfrm>
            <a:off x="966660" y="4653136"/>
            <a:ext cx="514308" cy="523220"/>
          </a:xfrm>
          <a:prstGeom prst="rect">
            <a:avLst/>
          </a:prstGeom>
          <a:noFill/>
        </p:spPr>
        <p:txBody>
          <a:bodyPr wrap="none" rtlCol="0">
            <a:spAutoFit/>
          </a:bodyPr>
          <a:lstStyle/>
          <a:p>
            <a:pPr algn="ctr"/>
            <a:r>
              <a:rPr lang="en-US" altLang="zh-CN" dirty="0"/>
              <a:t>A </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6795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242170"/>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Harper said to her mother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“Mum, I don’t want expensive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昂贵的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presents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Christmas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mother asked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“Father Christmas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many presents to so many children every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spends much money 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presents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save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节约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money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939543"/>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those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0630" y="400506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2538" y="465313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530120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84745" y="5949280"/>
            <a:ext cx="534121" cy="523220"/>
          </a:xfrm>
          <a:prstGeom prst="rect">
            <a:avLst/>
          </a:prstGeom>
          <a:noFill/>
        </p:spPr>
        <p:txBody>
          <a:bodyPr wrap="none" rtlCol="0">
            <a:spAutoFit/>
          </a:bodyPr>
          <a:lstStyle/>
          <a:p>
            <a:pPr algn="ctr"/>
            <a:r>
              <a:rPr lang="en-US" altLang="zh-CN" dirty="0"/>
              <a:t>C </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2584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want this year?” her mother asked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1658" y="331039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354627"/>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some cheap</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便宜的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things like a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some sweets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 never see Father Christmas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hope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can come to our home and have a big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us,” Harper said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9998" y="403221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bike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pencil case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computer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dinner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1012057" y="335699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65546" y="412137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0630" y="474223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0213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李</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欣正给她的国外网友展示中国特有的节日</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春节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阅读她制作的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 some new clothes and food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some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tangyuan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30.jpg" descr="id:2147489033;FounderCES"/>
          <p:cNvPicPr/>
          <p:nvPr/>
        </p:nvPicPr>
        <p:blipFill>
          <a:blip r:embed="rId2"/>
          <a:stretch>
            <a:fillRect/>
          </a:stretch>
        </p:blipFill>
        <p:spPr>
          <a:xfrm>
            <a:off x="5879182" y="3140968"/>
            <a:ext cx="2436495" cy="1718945"/>
          </a:xfrm>
          <a:prstGeom prst="rect">
            <a:avLst/>
          </a:prstGeom>
        </p:spPr>
      </p:pic>
      <p:pic>
        <p:nvPicPr>
          <p:cNvPr id="4" name="图片 3"/>
          <p:cNvPicPr/>
          <p:nvPr/>
        </p:nvPicPr>
        <p:blipFill>
          <a:blip r:embed="rId3"/>
          <a:stretch>
            <a:fillRect/>
          </a:stretch>
        </p:blipFill>
        <p:spPr>
          <a:xfrm>
            <a:off x="1486694" y="819620"/>
            <a:ext cx="4065270" cy="520065"/>
          </a:xfrm>
          <a:prstGeom prst="rect">
            <a:avLst/>
          </a:prstGeom>
        </p:spPr>
      </p:pic>
    </p:spTree>
    <p:extLst>
      <p:ext uri="{BB962C8B-B14F-4D97-AF65-F5344CB8AC3E}">
        <p14:creationId xmlns:p14="http://schemas.microsoft.com/office/powerpoint/2010/main" val="33828772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 big dinner with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 some flowers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red packets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parents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 grandparents and friends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31.jpg" descr="id:2147489040;FounderCES"/>
          <p:cNvPicPr/>
          <p:nvPr/>
        </p:nvPicPr>
        <p:blipFill>
          <a:blip r:embed="rId2"/>
          <a:stretch>
            <a:fillRect/>
          </a:stretch>
        </p:blipFill>
        <p:spPr>
          <a:xfrm>
            <a:off x="6103778" y="1268760"/>
            <a:ext cx="1496695" cy="1711325"/>
          </a:xfrm>
          <a:prstGeom prst="rect">
            <a:avLst/>
          </a:prstGeom>
        </p:spPr>
      </p:pic>
      <p:pic>
        <p:nvPicPr>
          <p:cNvPr id="4" name="as132.jpg" descr="id:2147489047;FounderCES"/>
          <p:cNvPicPr/>
          <p:nvPr/>
        </p:nvPicPr>
        <p:blipFill>
          <a:blip r:embed="rId3"/>
          <a:stretch>
            <a:fillRect/>
          </a:stretch>
        </p:blipFill>
        <p:spPr>
          <a:xfrm>
            <a:off x="6239222" y="3144226"/>
            <a:ext cx="2181225" cy="2017395"/>
          </a:xfrm>
          <a:prstGeom prst="rect">
            <a:avLst/>
          </a:prstGeom>
        </p:spPr>
      </p:pic>
    </p:spTree>
    <p:extLst>
      <p:ext uri="{BB962C8B-B14F-4D97-AF65-F5344CB8AC3E}">
        <p14:creationId xmlns:p14="http://schemas.microsoft.com/office/powerpoint/2010/main" val="25413691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cut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nine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51396" y="1340768"/>
            <a:ext cx="5697329"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Please put your stocking on the bed.</a:t>
            </a:r>
            <a:endParaRPr lang="zh-CN" altLang="zh-CN" sz="1050" dirty="0">
              <a:solidFill>
                <a:srgbClr val="000000"/>
              </a:solidFill>
              <a:cs typeface="Times New Roman" panose="02020603050405020304" pitchFamily="18" charset="0"/>
            </a:endParaRPr>
          </a:p>
        </p:txBody>
      </p:sp>
      <p:sp>
        <p:nvSpPr>
          <p:cNvPr id="4" name="矩形 3"/>
          <p:cNvSpPr/>
          <p:nvPr/>
        </p:nvSpPr>
        <p:spPr>
          <a:xfrm>
            <a:off x="642850" y="2518534"/>
            <a:ext cx="4831707" cy="738664"/>
          </a:xfrm>
          <a:prstGeom prst="rect">
            <a:avLst/>
          </a:prstGeom>
        </p:spPr>
        <p:txBody>
          <a:bodyPr wrap="none">
            <a:spAutoFit/>
          </a:bodyPr>
          <a:lstStyle/>
          <a:p>
            <a:pPr algn="just">
              <a:lnSpc>
                <a:spcPct val="150000"/>
              </a:lnSpc>
              <a:spcAft>
                <a:spcPts val="0"/>
              </a:spcAft>
            </a:pPr>
            <a:r>
              <a:rPr lang="en-US" altLang="zh-CN" dirty="0" err="1">
                <a:solidFill>
                  <a:srgbClr val="ED028C"/>
                </a:solidFill>
                <a:cs typeface="Times New Roman" panose="02020603050405020304" pitchFamily="18" charset="0"/>
              </a:rPr>
              <a:t>Mr</a:t>
            </a:r>
            <a:r>
              <a:rPr lang="en-US" altLang="zh-CN" dirty="0">
                <a:solidFill>
                  <a:srgbClr val="ED028C"/>
                </a:solidFill>
                <a:cs typeface="Times New Roman" panose="02020603050405020304" pitchFamily="18" charset="0"/>
              </a:rPr>
              <a:t> Black lives in a nice house.</a:t>
            </a:r>
            <a:endParaRPr lang="zh-CN" altLang="zh-CN" sz="1050" dirty="0">
              <a:solidFill>
                <a:srgbClr val="000000"/>
              </a:solidFill>
              <a:cs typeface="Times New Roman" panose="02020603050405020304" pitchFamily="18" charset="0"/>
            </a:endParaRPr>
          </a:p>
        </p:txBody>
      </p:sp>
      <p:sp>
        <p:nvSpPr>
          <p:cNvPr id="5" name="矩形 4"/>
          <p:cNvSpPr/>
          <p:nvPr/>
        </p:nvSpPr>
        <p:spPr>
          <a:xfrm>
            <a:off x="642850" y="3804593"/>
            <a:ext cx="743969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Those children are flying kites in the park.</a:t>
            </a:r>
            <a:endParaRPr lang="zh-CN" altLang="zh-CN" sz="1050" dirty="0">
              <a:solidFill>
                <a:srgbClr val="000000"/>
              </a:solidFill>
              <a:cs typeface="Times New Roman" panose="02020603050405020304" pitchFamily="18" charset="0"/>
            </a:endParaRPr>
          </a:p>
        </p:txBody>
      </p:sp>
      <p:sp>
        <p:nvSpPr>
          <p:cNvPr id="6" name="矩形 5"/>
          <p:cNvSpPr/>
          <p:nvPr/>
        </p:nvSpPr>
        <p:spPr>
          <a:xfrm>
            <a:off x="927722" y="843186"/>
            <a:ext cx="444352" cy="523220"/>
          </a:xfrm>
          <a:prstGeom prst="rect">
            <a:avLst/>
          </a:prstGeom>
        </p:spPr>
        <p:txBody>
          <a:bodyPr wrap="none">
            <a:spAutoFit/>
          </a:bodyPr>
          <a:lstStyle/>
          <a:p>
            <a:r>
              <a:rPr lang="en-US" altLang="zh-CN" dirty="0"/>
              <a:t>A</a:t>
            </a:r>
            <a:endParaRPr lang="zh-CN" altLang="en-US" dirty="0"/>
          </a:p>
        </p:txBody>
      </p:sp>
      <p:sp>
        <p:nvSpPr>
          <p:cNvPr id="7" name="矩形 6"/>
          <p:cNvSpPr/>
          <p:nvPr/>
        </p:nvSpPr>
        <p:spPr>
          <a:xfrm>
            <a:off x="927722" y="2005932"/>
            <a:ext cx="423514" cy="523220"/>
          </a:xfrm>
          <a:prstGeom prst="rect">
            <a:avLst/>
          </a:prstGeom>
        </p:spPr>
        <p:txBody>
          <a:bodyPr wrap="none">
            <a:spAutoFit/>
          </a:bodyPr>
          <a:lstStyle/>
          <a:p>
            <a:r>
              <a:rPr lang="en-US" altLang="zh-CN" dirty="0"/>
              <a:t>B</a:t>
            </a:r>
            <a:endParaRPr lang="zh-CN" altLang="en-US" dirty="0"/>
          </a:p>
        </p:txBody>
      </p:sp>
      <p:sp>
        <p:nvSpPr>
          <p:cNvPr id="8" name="矩形 7"/>
          <p:cNvSpPr/>
          <p:nvPr/>
        </p:nvSpPr>
        <p:spPr>
          <a:xfrm>
            <a:off x="927722" y="3210904"/>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59025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about Chinese New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make some sweets before Chinese New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get red packets from their parents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visit our grandparents on Chinese New Year’s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good time at Chinese New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74080" y="83671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82638" y="148478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40049" y="213285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9667" y="276383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57000" y="340336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9123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second day of February is called the “Leading Festival” “Spring Dragon Festival” or “Green Dragon Festival”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 traditional Chinese festival held on the second day of the second month in the Chinese calendar, which refers to the start of spring and farming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biggest custom is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shaving</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Whether the old or the young, they will cut their hair to give themselves a fresh look, which is a sign of good luck for the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14686" y="892630"/>
            <a:ext cx="4176464" cy="422500"/>
          </a:xfrm>
          <a:prstGeom prst="rect">
            <a:avLst/>
          </a:prstGeom>
        </p:spPr>
      </p:pic>
    </p:spTree>
    <p:extLst>
      <p:ext uri="{BB962C8B-B14F-4D97-AF65-F5344CB8AC3E}">
        <p14:creationId xmlns:p14="http://schemas.microsoft.com/office/powerpoint/2010/main" val="6239383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eat all kinds of food that can be associated with the dragon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Noodles are called dragons’ beard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Dumplings are dragons’ ears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Spring rolls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dragons’ scales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believe that after eating “dragon food”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have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happiness for the coming year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57467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passage talks about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龙舟节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二月二，龙抬头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元宵节</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8884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879600"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Leading Festival refers to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ending of spring and farming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middle of spring and farming</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beginning of spring and farming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579387"/>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the underlined phrase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shaving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Having a haircut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Combing</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梳</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hair</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Washing the head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5700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9630" y="209012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57622" y="46531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0344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 people usually eat at the Leading Festival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①②③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33.jpg" descr="id:2147489068;FounderCES"/>
          <p:cNvPicPr/>
          <p:nvPr/>
        </p:nvPicPr>
        <p:blipFill>
          <a:blip r:embed="rId2"/>
          <a:stretch>
            <a:fillRect/>
          </a:stretch>
        </p:blipFill>
        <p:spPr>
          <a:xfrm>
            <a:off x="2923773" y="1412776"/>
            <a:ext cx="2200910" cy="1724660"/>
          </a:xfrm>
          <a:prstGeom prst="rect">
            <a:avLst/>
          </a:prstGeom>
        </p:spPr>
      </p:pic>
      <p:pic>
        <p:nvPicPr>
          <p:cNvPr id="4" name="AS134.eps" descr="id:2147489075;FounderCES"/>
          <p:cNvPicPr/>
          <p:nvPr/>
        </p:nvPicPr>
        <p:blipFill>
          <a:blip r:embed="rId3"/>
          <a:stretch>
            <a:fillRect/>
          </a:stretch>
        </p:blipFill>
        <p:spPr>
          <a:xfrm>
            <a:off x="5804093" y="1412776"/>
            <a:ext cx="2379345" cy="1724660"/>
          </a:xfrm>
          <a:prstGeom prst="rect">
            <a:avLst/>
          </a:prstGeom>
        </p:spPr>
      </p:pic>
      <p:pic>
        <p:nvPicPr>
          <p:cNvPr id="5" name="AS135.eps" descr="id:2147489082;FounderCES"/>
          <p:cNvPicPr/>
          <p:nvPr/>
        </p:nvPicPr>
        <p:blipFill>
          <a:blip r:embed="rId4"/>
          <a:stretch>
            <a:fillRect/>
          </a:stretch>
        </p:blipFill>
        <p:spPr>
          <a:xfrm>
            <a:off x="8975526" y="1480696"/>
            <a:ext cx="1999615" cy="1732280"/>
          </a:xfrm>
          <a:prstGeom prst="rect">
            <a:avLst/>
          </a:prstGeom>
        </p:spPr>
      </p:pic>
      <p:sp>
        <p:nvSpPr>
          <p:cNvPr id="6" name="内容占位符 1"/>
          <p:cNvSpPr txBox="1">
            <a:spLocks/>
          </p:cNvSpPr>
          <p:nvPr/>
        </p:nvSpPr>
        <p:spPr bwMode="auto">
          <a:xfrm>
            <a:off x="360854" y="4077072"/>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words can be filled on the line?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dragons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 luck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luck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p:cNvSpPr txBox="1"/>
          <p:nvPr/>
        </p:nvSpPr>
        <p:spPr>
          <a:xfrm>
            <a:off x="929630"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0630" y="416617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512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919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十四、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oldest existing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现存的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Tang Dynasty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pagoda is the Big Wild Goose Pagoda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大雁塔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built in 652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legend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传奇故事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the name “Wild Goose Pagoda”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 ago in today’s India, some monks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very hungry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of the monks saw some geese flying overhead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“Does Buddha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佛陀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 that we’re very hungry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70755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that moment, one of the geese fell from the sky and died at his feet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monks thought their need was heard by Buddha, but they did not eat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buried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埋葬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wild goose and built a pagoda on the spot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 Wild Goose Pagoda is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existing Tang Dynasty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pagoda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the name “Wild Goose Pagoda”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monks were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they didn’t eat the dead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monks buried the goose and built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that place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815286" y="2780928"/>
            <a:ext cx="1082348" cy="523220"/>
          </a:xfrm>
          <a:prstGeom prst="rect">
            <a:avLst/>
          </a:prstGeom>
        </p:spPr>
        <p:txBody>
          <a:bodyPr wrap="none">
            <a:spAutoFit/>
          </a:bodyPr>
          <a:lstStyle/>
          <a:p>
            <a:r>
              <a:rPr lang="en-US" altLang="zh-CN" dirty="0"/>
              <a:t>oldest</a:t>
            </a:r>
            <a:endParaRPr lang="zh-CN" altLang="en-US" dirty="0"/>
          </a:p>
        </p:txBody>
      </p:sp>
      <p:sp>
        <p:nvSpPr>
          <p:cNvPr id="4" name="矩形 3"/>
          <p:cNvSpPr/>
          <p:nvPr/>
        </p:nvSpPr>
        <p:spPr>
          <a:xfrm>
            <a:off x="2494806" y="4005064"/>
            <a:ext cx="822661" cy="523220"/>
          </a:xfrm>
          <a:prstGeom prst="rect">
            <a:avLst/>
          </a:prstGeom>
        </p:spPr>
        <p:txBody>
          <a:bodyPr wrap="none">
            <a:spAutoFit/>
          </a:bodyPr>
          <a:lstStyle/>
          <a:p>
            <a:r>
              <a:rPr lang="en-US" altLang="zh-CN" dirty="0" smtClean="0"/>
              <a:t>tory</a:t>
            </a:r>
            <a:endParaRPr lang="zh-CN" altLang="en-US" dirty="0"/>
          </a:p>
        </p:txBody>
      </p:sp>
      <p:sp>
        <p:nvSpPr>
          <p:cNvPr id="5" name="矩形 4"/>
          <p:cNvSpPr/>
          <p:nvPr/>
        </p:nvSpPr>
        <p:spPr>
          <a:xfrm>
            <a:off x="4143572" y="4636044"/>
            <a:ext cx="1303562" cy="523220"/>
          </a:xfrm>
          <a:prstGeom prst="rect">
            <a:avLst/>
          </a:prstGeom>
        </p:spPr>
        <p:txBody>
          <a:bodyPr wrap="none">
            <a:spAutoFit/>
          </a:bodyPr>
          <a:lstStyle/>
          <a:p>
            <a:r>
              <a:rPr lang="en-US" altLang="zh-CN" dirty="0"/>
              <a:t>hungry</a:t>
            </a:r>
            <a:endParaRPr lang="zh-CN" altLang="en-US" dirty="0"/>
          </a:p>
        </p:txBody>
      </p:sp>
      <p:sp>
        <p:nvSpPr>
          <p:cNvPr id="6" name="矩形 5"/>
          <p:cNvSpPr/>
          <p:nvPr/>
        </p:nvSpPr>
        <p:spPr>
          <a:xfrm>
            <a:off x="9682285" y="4653136"/>
            <a:ext cx="1021433" cy="523220"/>
          </a:xfrm>
          <a:prstGeom prst="rect">
            <a:avLst/>
          </a:prstGeom>
        </p:spPr>
        <p:txBody>
          <a:bodyPr wrap="none">
            <a:spAutoFit/>
          </a:bodyPr>
          <a:lstStyle/>
          <a:p>
            <a:r>
              <a:rPr lang="en-US" altLang="zh-CN" dirty="0"/>
              <a:t>goose</a:t>
            </a:r>
            <a:endParaRPr lang="zh-CN" altLang="en-US" dirty="0"/>
          </a:p>
        </p:txBody>
      </p:sp>
      <p:sp>
        <p:nvSpPr>
          <p:cNvPr id="7" name="矩形 6"/>
          <p:cNvSpPr/>
          <p:nvPr/>
        </p:nvSpPr>
        <p:spPr>
          <a:xfrm>
            <a:off x="6594072" y="5301208"/>
            <a:ext cx="1303562" cy="523220"/>
          </a:xfrm>
          <a:prstGeom prst="rect">
            <a:avLst/>
          </a:prstGeom>
        </p:spPr>
        <p:txBody>
          <a:bodyPr wrap="none">
            <a:spAutoFit/>
          </a:bodyPr>
          <a:lstStyle/>
          <a:p>
            <a:r>
              <a:rPr lang="en-US" altLang="zh-CN" dirty="0"/>
              <a:t>pagoda</a:t>
            </a:r>
            <a:endParaRPr lang="zh-CN" altLang="en-US" dirty="0"/>
          </a:p>
        </p:txBody>
      </p:sp>
    </p:spTree>
    <p:extLst>
      <p:ext uri="{BB962C8B-B14F-4D97-AF65-F5344CB8AC3E}">
        <p14:creationId xmlns:p14="http://schemas.microsoft.com/office/powerpoint/2010/main" val="357106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十五、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Christmas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morning, George looks out of the window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snowy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and make a snowman,” George says to his puppy Ron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George gets out of bed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are my warm clothes?” “Woof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are you barking at under the bed, Ron? Let me see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Hey, here’s my warm hat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dog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George goes to the laundry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orange sweater and blue trousers are on the clothes line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George puts on his hat, sweater and trousers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Ron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coat, scarf and gloves are all by the door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where are my socks?”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89543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Ron goes back to his doghouse and drags out two socks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are my socks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let’s go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George and Ron make a big snowman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wears George’s warm hat and red scarf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89772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（一）根据短文内容，选择与图片相关的衣物。（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scarf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sweater</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gloves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socks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trousers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8206" y="378026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gh34.jpg" descr="id:2147489089;FounderCES"/>
          <p:cNvPicPr/>
          <p:nvPr/>
        </p:nvPicPr>
        <p:blipFill>
          <a:blip r:embed="rId2"/>
          <a:stretch>
            <a:fillRect/>
          </a:stretch>
        </p:blipFill>
        <p:spPr>
          <a:xfrm>
            <a:off x="550590" y="2079979"/>
            <a:ext cx="1915160" cy="1718945"/>
          </a:xfrm>
          <a:prstGeom prst="rect">
            <a:avLst/>
          </a:prstGeom>
        </p:spPr>
      </p:pic>
      <p:pic>
        <p:nvPicPr>
          <p:cNvPr id="5" name="gh35.jpg" descr="id:2147489096;FounderCES"/>
          <p:cNvPicPr/>
          <p:nvPr/>
        </p:nvPicPr>
        <p:blipFill>
          <a:blip r:embed="rId3"/>
          <a:stretch>
            <a:fillRect/>
          </a:stretch>
        </p:blipFill>
        <p:spPr>
          <a:xfrm>
            <a:off x="2952060" y="2096145"/>
            <a:ext cx="2296795" cy="1718945"/>
          </a:xfrm>
          <a:prstGeom prst="rect">
            <a:avLst/>
          </a:prstGeom>
        </p:spPr>
      </p:pic>
      <p:pic>
        <p:nvPicPr>
          <p:cNvPr id="6" name="gh36.jpg" descr="id:2147489103;FounderCES"/>
          <p:cNvPicPr/>
          <p:nvPr/>
        </p:nvPicPr>
        <p:blipFill>
          <a:blip r:embed="rId4"/>
          <a:stretch>
            <a:fillRect/>
          </a:stretch>
        </p:blipFill>
        <p:spPr>
          <a:xfrm>
            <a:off x="5663158" y="2482193"/>
            <a:ext cx="2138045" cy="1198880"/>
          </a:xfrm>
          <a:prstGeom prst="rect">
            <a:avLst/>
          </a:prstGeom>
        </p:spPr>
      </p:pic>
      <p:pic>
        <p:nvPicPr>
          <p:cNvPr id="7" name="gh37.jpg" descr="id:2147489110;FounderCES"/>
          <p:cNvPicPr/>
          <p:nvPr/>
        </p:nvPicPr>
        <p:blipFill>
          <a:blip r:embed="rId5"/>
          <a:stretch>
            <a:fillRect/>
          </a:stretch>
        </p:blipFill>
        <p:spPr>
          <a:xfrm>
            <a:off x="8375014" y="2096145"/>
            <a:ext cx="2397760" cy="1711325"/>
          </a:xfrm>
          <a:prstGeom prst="rect">
            <a:avLst/>
          </a:prstGeom>
        </p:spPr>
      </p:pic>
      <p:sp>
        <p:nvSpPr>
          <p:cNvPr id="9" name="文本框 8"/>
          <p:cNvSpPr txBox="1"/>
          <p:nvPr/>
        </p:nvSpPr>
        <p:spPr>
          <a:xfrm>
            <a:off x="1226432" y="3912151"/>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3790950" y="391389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6289900" y="3912151"/>
            <a:ext cx="813044" cy="523220"/>
          </a:xfrm>
          <a:prstGeom prst="rect">
            <a:avLst/>
          </a:prstGeom>
          <a:noFill/>
        </p:spPr>
        <p:txBody>
          <a:bodyPr wrap="none" rtlCol="0">
            <a:spAutoFit/>
          </a:bodyPr>
          <a:lstStyle/>
          <a:p>
            <a:pPr algn="ctr"/>
            <a:r>
              <a:rPr lang="en-US" altLang="zh-CN" dirty="0"/>
              <a:t>D G</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9025436" y="3912151"/>
            <a:ext cx="1102611" cy="523220"/>
          </a:xfrm>
          <a:prstGeom prst="rect">
            <a:avLst/>
          </a:prstGeom>
          <a:noFill/>
        </p:spPr>
        <p:txBody>
          <a:bodyPr wrap="none" rtlCol="0">
            <a:spAutoFit/>
          </a:bodyPr>
          <a:lstStyle/>
          <a:p>
            <a:pPr algn="ctr"/>
            <a:r>
              <a:rPr lang="en-US" altLang="zh-CN" dirty="0"/>
              <a:t>A C E</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20559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easy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early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card</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fold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172888"/>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message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merry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 for presents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 and wait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 a minute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41964" y="1295890"/>
            <a:ext cx="5288627" cy="738664"/>
          </a:xfrm>
          <a:prstGeom prst="rect">
            <a:avLst/>
          </a:prstGeom>
        </p:spPr>
        <p:txBody>
          <a:bodyPr wrap="none">
            <a:spAutoFit/>
          </a:bodyPr>
          <a:lstStyle/>
          <a:p>
            <a:pPr algn="just">
              <a:lnSpc>
                <a:spcPct val="150000"/>
              </a:lnSpc>
              <a:spcAft>
                <a:spcPts val="0"/>
              </a:spcAft>
            </a:pPr>
            <a:r>
              <a:rPr lang="en-US" altLang="zh-CN" dirty="0" smtClean="0">
                <a:solidFill>
                  <a:srgbClr val="ED028C"/>
                </a:solidFill>
                <a:cs typeface="Times New Roman" panose="02020603050405020304" pitchFamily="18" charset="0"/>
              </a:rPr>
              <a:t>The early birds can catch worms.</a:t>
            </a:r>
            <a:endParaRPr lang="zh-CN" altLang="zh-CN" sz="1050" dirty="0">
              <a:solidFill>
                <a:srgbClr val="000000"/>
              </a:solidFill>
              <a:cs typeface="Times New Roman" panose="02020603050405020304" pitchFamily="18" charset="0"/>
            </a:endParaRPr>
          </a:p>
        </p:txBody>
      </p:sp>
      <p:sp>
        <p:nvSpPr>
          <p:cNvPr id="5" name="矩形 4"/>
          <p:cNvSpPr/>
          <p:nvPr/>
        </p:nvSpPr>
        <p:spPr>
          <a:xfrm>
            <a:off x="559056" y="2463618"/>
            <a:ext cx="7151662"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There is a Christmas card in the post box.</a:t>
            </a:r>
            <a:endParaRPr lang="zh-CN" altLang="zh-CN" sz="1050" dirty="0">
              <a:solidFill>
                <a:srgbClr val="000000"/>
              </a:solidFill>
              <a:cs typeface="Times New Roman" panose="02020603050405020304" pitchFamily="18" charset="0"/>
            </a:endParaRPr>
          </a:p>
        </p:txBody>
      </p:sp>
      <p:sp>
        <p:nvSpPr>
          <p:cNvPr id="6" name="矩形 5"/>
          <p:cNvSpPr/>
          <p:nvPr/>
        </p:nvSpPr>
        <p:spPr>
          <a:xfrm>
            <a:off x="563711" y="3637970"/>
            <a:ext cx="554850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You can first fold the paper in half.</a:t>
            </a:r>
            <a:endParaRPr lang="zh-CN" altLang="zh-CN" sz="1050" dirty="0">
              <a:solidFill>
                <a:srgbClr val="000000"/>
              </a:solidFill>
              <a:cs typeface="Times New Roman" panose="02020603050405020304" pitchFamily="18" charset="0"/>
            </a:endParaRPr>
          </a:p>
        </p:txBody>
      </p:sp>
      <p:sp>
        <p:nvSpPr>
          <p:cNvPr id="7" name="矩形 6"/>
          <p:cNvSpPr/>
          <p:nvPr/>
        </p:nvSpPr>
        <p:spPr>
          <a:xfrm>
            <a:off x="546590" y="4790098"/>
            <a:ext cx="542161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Write the message inside the card.</a:t>
            </a:r>
            <a:endParaRPr lang="zh-CN" altLang="zh-CN" sz="1050" dirty="0">
              <a:solidFill>
                <a:srgbClr val="000000"/>
              </a:solidFill>
              <a:cs typeface="Times New Roman" panose="02020603050405020304" pitchFamily="18" charset="0"/>
            </a:endParaRPr>
          </a:p>
        </p:txBody>
      </p:sp>
      <p:sp>
        <p:nvSpPr>
          <p:cNvPr id="8" name="矩形 7"/>
          <p:cNvSpPr/>
          <p:nvPr/>
        </p:nvSpPr>
        <p:spPr>
          <a:xfrm>
            <a:off x="711618" y="5937094"/>
            <a:ext cx="420416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Wait a minute, Yang Ling.</a:t>
            </a:r>
            <a:endParaRPr lang="zh-CN" altLang="zh-CN" sz="1050" dirty="0">
              <a:solidFill>
                <a:srgbClr val="000000"/>
              </a:solidFill>
              <a:cs typeface="Times New Roman" panose="02020603050405020304" pitchFamily="18" charset="0"/>
            </a:endParaRPr>
          </a:p>
        </p:txBody>
      </p:sp>
      <p:sp>
        <p:nvSpPr>
          <p:cNvPr id="9" name="矩形 8"/>
          <p:cNvSpPr/>
          <p:nvPr/>
        </p:nvSpPr>
        <p:spPr>
          <a:xfrm>
            <a:off x="973412" y="777332"/>
            <a:ext cx="513282" cy="523220"/>
          </a:xfrm>
          <a:prstGeom prst="rect">
            <a:avLst/>
          </a:prstGeom>
        </p:spPr>
        <p:txBody>
          <a:bodyPr wrap="none">
            <a:spAutoFit/>
          </a:bodyPr>
          <a:lstStyle/>
          <a:p>
            <a:r>
              <a:rPr lang="en-US" altLang="zh-CN" dirty="0"/>
              <a:t>B </a:t>
            </a:r>
            <a:endParaRPr lang="zh-CN" altLang="en-US" dirty="0"/>
          </a:p>
        </p:txBody>
      </p:sp>
      <p:sp>
        <p:nvSpPr>
          <p:cNvPr id="10" name="矩形 9"/>
          <p:cNvSpPr/>
          <p:nvPr/>
        </p:nvSpPr>
        <p:spPr>
          <a:xfrm>
            <a:off x="927722" y="1996806"/>
            <a:ext cx="444352" cy="523220"/>
          </a:xfrm>
          <a:prstGeom prst="rect">
            <a:avLst/>
          </a:prstGeom>
        </p:spPr>
        <p:txBody>
          <a:bodyPr wrap="none">
            <a:spAutoFit/>
          </a:bodyPr>
          <a:lstStyle/>
          <a:p>
            <a:r>
              <a:rPr lang="en-US" altLang="zh-CN" dirty="0"/>
              <a:t>C</a:t>
            </a:r>
            <a:endParaRPr lang="zh-CN" altLang="en-US" dirty="0"/>
          </a:p>
        </p:txBody>
      </p:sp>
      <p:sp>
        <p:nvSpPr>
          <p:cNvPr id="11" name="矩形 10"/>
          <p:cNvSpPr/>
          <p:nvPr/>
        </p:nvSpPr>
        <p:spPr>
          <a:xfrm>
            <a:off x="984112" y="3151006"/>
            <a:ext cx="423514" cy="523220"/>
          </a:xfrm>
          <a:prstGeom prst="rect">
            <a:avLst/>
          </a:prstGeom>
        </p:spPr>
        <p:txBody>
          <a:bodyPr wrap="none">
            <a:spAutoFit/>
          </a:bodyPr>
          <a:lstStyle/>
          <a:p>
            <a:r>
              <a:rPr lang="en-US" altLang="zh-CN" dirty="0"/>
              <a:t>B</a:t>
            </a:r>
            <a:endParaRPr lang="zh-CN" altLang="en-US" dirty="0"/>
          </a:p>
        </p:txBody>
      </p:sp>
      <p:sp>
        <p:nvSpPr>
          <p:cNvPr id="12" name="文本框 11"/>
          <p:cNvSpPr txBox="1"/>
          <p:nvPr/>
        </p:nvSpPr>
        <p:spPr>
          <a:xfrm>
            <a:off x="894652" y="4239672"/>
            <a:ext cx="514308" cy="523220"/>
          </a:xfrm>
          <a:prstGeom prst="rect">
            <a:avLst/>
          </a:prstGeom>
          <a:noFill/>
        </p:spPr>
        <p:txBody>
          <a:bodyPr wrap="none" rtlCol="0">
            <a:spAutoFit/>
          </a:bodyPr>
          <a:lstStyle/>
          <a:p>
            <a:pPr algn="ctr"/>
            <a:r>
              <a:rPr lang="en-US" altLang="zh-CN" dirty="0"/>
              <a:t>A </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948454" y="543817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0671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（二）回答问题。（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George find the blue trousers in the laundry?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the snowman wear?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980294"/>
            <a:ext cx="2098908"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Yes, he does.</a:t>
            </a:r>
            <a:endParaRPr lang="zh-CN" altLang="zh-CN" sz="1050" dirty="0">
              <a:solidFill>
                <a:srgbClr val="000000"/>
              </a:solidFill>
              <a:cs typeface="Times New Roman" panose="02020603050405020304" pitchFamily="18" charset="0"/>
            </a:endParaRPr>
          </a:p>
        </p:txBody>
      </p:sp>
      <p:sp>
        <p:nvSpPr>
          <p:cNvPr id="4" name="矩形 3"/>
          <p:cNvSpPr/>
          <p:nvPr/>
        </p:nvSpPr>
        <p:spPr>
          <a:xfrm>
            <a:off x="423666" y="3238614"/>
            <a:ext cx="6984776"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It wears George’s warm hat and red scarf.</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4733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十六、 书面表达。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根据图片提示，以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这些词，介绍一下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是怎么样过圣诞节的。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要求：语句通顺，语法正确，语义连贯，不少于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40.jpg" descr="id:2147489117;FounderCES"/>
          <p:cNvPicPr/>
          <p:nvPr/>
        </p:nvPicPr>
        <p:blipFill>
          <a:blip r:embed="rId2">
            <a:clrChange>
              <a:clrFrom>
                <a:srgbClr val="FFFFFE"/>
              </a:clrFrom>
              <a:clrTo>
                <a:srgbClr val="FFFFFE">
                  <a:alpha val="0"/>
                </a:srgbClr>
              </a:clrTo>
            </a:clrChange>
          </a:blip>
          <a:stretch>
            <a:fillRect/>
          </a:stretch>
        </p:blipFill>
        <p:spPr>
          <a:xfrm>
            <a:off x="1270670" y="3356992"/>
            <a:ext cx="8651925" cy="3059693"/>
          </a:xfrm>
          <a:prstGeom prst="rect">
            <a:avLst/>
          </a:prstGeom>
        </p:spPr>
      </p:pic>
    </p:spTree>
    <p:extLst>
      <p:ext uri="{BB962C8B-B14F-4D97-AF65-F5344CB8AC3E}">
        <p14:creationId xmlns:p14="http://schemas.microsoft.com/office/powerpoint/2010/main" val="5638382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61207"/>
          </a:xfrm>
        </p:spPr>
        <p:txBody>
          <a:bodyPr/>
          <a:lstStyle/>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1658" y="1327633"/>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Christmas is a popular holiday in Western countries. Helen always has a lot of fun at Christmas. First, she puts some pretty things on the Christmas tree. Sometimes she goes to see Father Christmas. Next, she makes some cards for her friends. Then, she puts a stocking on her bed. Finally, she has a big lunch with her family. She has a good time at Christmas.</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9" name="直接连接符 8"/>
          <p:cNvCxnSpPr/>
          <p:nvPr/>
        </p:nvCxnSpPr>
        <p:spPr>
          <a:xfrm>
            <a:off x="470036" y="5182830"/>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78582" y="4546944"/>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70036" y="3890326"/>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78582" y="3255706"/>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78582" y="2628366"/>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582" y="1988840"/>
            <a:ext cx="112869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298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is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big lunch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Christmas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happy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100337"/>
            <a:ext cx="4801314" cy="523220"/>
          </a:xfrm>
          <a:prstGeom prst="rect">
            <a:avLst/>
          </a:prstGeom>
        </p:spPr>
        <p:txBody>
          <a:bodyPr wrap="none">
            <a:spAutoFit/>
          </a:bodyPr>
          <a:lstStyle/>
          <a:p>
            <a:r>
              <a:rPr lang="en-US" altLang="zh-CN" dirty="0">
                <a:solidFill>
                  <a:srgbClr val="ED028C"/>
                </a:solidFill>
              </a:rPr>
              <a:t>Does she have any presents</a:t>
            </a:r>
            <a:r>
              <a:rPr lang="zh-CN" altLang="zh-CN" dirty="0">
                <a:solidFill>
                  <a:srgbClr val="ED028C"/>
                </a:solidFill>
                <a:cs typeface="Times New Roman" panose="02020603050405020304" pitchFamily="18" charset="0"/>
              </a:rPr>
              <a:t>？</a:t>
            </a:r>
            <a:r>
              <a:rPr lang="en-US" altLang="zh-CN" dirty="0">
                <a:solidFill>
                  <a:srgbClr val="ED028C"/>
                </a:solidFill>
              </a:rPr>
              <a:t>	</a:t>
            </a:r>
            <a:endParaRPr lang="zh-CN" altLang="en-US" dirty="0"/>
          </a:p>
        </p:txBody>
      </p:sp>
      <p:sp>
        <p:nvSpPr>
          <p:cNvPr id="4" name="矩形 3"/>
          <p:cNvSpPr/>
          <p:nvPr/>
        </p:nvSpPr>
        <p:spPr>
          <a:xfrm>
            <a:off x="910630" y="1476238"/>
            <a:ext cx="423514" cy="523220"/>
          </a:xfrm>
          <a:prstGeom prst="rect">
            <a:avLst/>
          </a:prstGeom>
        </p:spPr>
        <p:txBody>
          <a:bodyPr wrap="none">
            <a:spAutoFit/>
          </a:bodyPr>
          <a:lstStyle/>
          <a:p>
            <a:r>
              <a:rPr lang="en-US" altLang="zh-CN" dirty="0"/>
              <a:t>B</a:t>
            </a:r>
            <a:endParaRPr lang="zh-CN" altLang="en-US" dirty="0"/>
          </a:p>
        </p:txBody>
      </p:sp>
      <p:sp>
        <p:nvSpPr>
          <p:cNvPr id="5" name="矩形 4"/>
          <p:cNvSpPr/>
          <p:nvPr/>
        </p:nvSpPr>
        <p:spPr>
          <a:xfrm>
            <a:off x="478582" y="3869594"/>
            <a:ext cx="506901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 you do at Christmas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953242" y="2683282"/>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393824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4339650"/>
          </a:xfrm>
        </p:spPr>
        <p:txBody>
          <a:bodyPr/>
          <a:lstStyle/>
          <a:p>
            <a:pPr hangingPunct="0">
              <a:spcAft>
                <a:spcPts val="0"/>
              </a:spcAft>
              <a:tabLst>
                <a:tab pos="539750" algn="l"/>
                <a:tab pos="630238" algn="l"/>
                <a:tab pos="1793875" algn="l"/>
                <a:tab pos="4410075" algn="l"/>
                <a:tab pos="5130800" algn="l"/>
                <a:tab pos="7826375" algn="l"/>
                <a:tab pos="7940675"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Merry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New Year</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I’m not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can’t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don’t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826375" algn="l"/>
                <a:tab pos="7940675"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happy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tall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at home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826375" algn="l"/>
                <a:tab pos="7940675"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826375" algn="l"/>
                <a:tab pos="79406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ten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are you?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sad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556792"/>
            <a:ext cx="3225563" cy="738664"/>
          </a:xfrm>
          <a:prstGeom prst="rect">
            <a:avLst/>
          </a:prstGeom>
        </p:spPr>
        <p:txBody>
          <a:bodyPr wrap="none">
            <a:spAutoFit/>
          </a:bodyPr>
          <a:lstStyle/>
          <a:p>
            <a:pPr algn="just">
              <a:lnSpc>
                <a:spcPct val="150000"/>
              </a:lnSpc>
              <a:spcAft>
                <a:spcPts val="0"/>
              </a:spcAft>
            </a:pPr>
            <a:r>
              <a:rPr lang="en-US" altLang="zh-CN" dirty="0" smtClean="0">
                <a:solidFill>
                  <a:srgbClr val="ED028C"/>
                </a:solidFill>
                <a:cs typeface="Times New Roman" panose="02020603050405020304" pitchFamily="18" charset="0"/>
              </a:rPr>
              <a:t>Merry Christmas</a:t>
            </a:r>
            <a:r>
              <a:rPr lang="zh-CN" altLang="zh-CN" dirty="0" smtClean="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73075" y="2798351"/>
            <a:ext cx="5724644" cy="523220"/>
          </a:xfrm>
          <a:prstGeom prst="rect">
            <a:avLst/>
          </a:prstGeom>
        </p:spPr>
        <p:txBody>
          <a:bodyPr wrap="none">
            <a:spAutoFit/>
          </a:bodyPr>
          <a:lstStyle/>
          <a:p>
            <a:r>
              <a:rPr lang="en-US" altLang="zh-CN" dirty="0">
                <a:solidFill>
                  <a:srgbClr val="ED028C"/>
                </a:solidFill>
              </a:rPr>
              <a:t>Can you make a Christmas card</a:t>
            </a:r>
            <a:r>
              <a:rPr lang="zh-CN" altLang="zh-CN" dirty="0">
                <a:solidFill>
                  <a:srgbClr val="ED028C"/>
                </a:solidFill>
                <a:cs typeface="Times New Roman" panose="02020603050405020304" pitchFamily="18" charset="0"/>
              </a:rPr>
              <a:t>？</a:t>
            </a:r>
            <a:r>
              <a:rPr lang="en-US" altLang="zh-CN" dirty="0">
                <a:solidFill>
                  <a:srgbClr val="ED028C"/>
                </a:solidFill>
              </a:rPr>
              <a:t>	</a:t>
            </a:r>
            <a:endParaRPr lang="zh-CN" altLang="en-US" dirty="0"/>
          </a:p>
        </p:txBody>
      </p:sp>
      <p:sp>
        <p:nvSpPr>
          <p:cNvPr id="5" name="矩形 4"/>
          <p:cNvSpPr/>
          <p:nvPr/>
        </p:nvSpPr>
        <p:spPr>
          <a:xfrm>
            <a:off x="673075" y="3906346"/>
            <a:ext cx="356668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Where is Yang Ling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62717" y="5138608"/>
            <a:ext cx="4130683"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What’s wrong with you</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矩形 6"/>
          <p:cNvSpPr/>
          <p:nvPr/>
        </p:nvSpPr>
        <p:spPr>
          <a:xfrm>
            <a:off x="977166" y="982296"/>
            <a:ext cx="423514" cy="523220"/>
          </a:xfrm>
          <a:prstGeom prst="rect">
            <a:avLst/>
          </a:prstGeom>
        </p:spPr>
        <p:txBody>
          <a:bodyPr wrap="none">
            <a:spAutoFit/>
          </a:bodyPr>
          <a:lstStyle/>
          <a:p>
            <a:r>
              <a:rPr lang="en-US" altLang="zh-CN" dirty="0"/>
              <a:t>B</a:t>
            </a:r>
            <a:endParaRPr lang="zh-CN" altLang="en-US" dirty="0"/>
          </a:p>
        </p:txBody>
      </p:sp>
      <p:sp>
        <p:nvSpPr>
          <p:cNvPr id="8" name="文本框 7"/>
          <p:cNvSpPr txBox="1"/>
          <p:nvPr/>
        </p:nvSpPr>
        <p:spPr>
          <a:xfrm>
            <a:off x="940049" y="214140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884745" y="3356992"/>
            <a:ext cx="534121" cy="523220"/>
          </a:xfrm>
          <a:prstGeom prst="rect">
            <a:avLst/>
          </a:prstGeom>
          <a:noFill/>
        </p:spPr>
        <p:txBody>
          <a:bodyPr wrap="none" rtlCol="0">
            <a:spAutoFit/>
          </a:bodyPr>
          <a:lstStyle/>
          <a:p>
            <a:pPr algn="ctr"/>
            <a:r>
              <a:rPr lang="en-US" altLang="zh-CN" dirty="0"/>
              <a:t>C </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910630" y="4526212"/>
            <a:ext cx="534121" cy="523220"/>
          </a:xfrm>
          <a:prstGeom prst="rect">
            <a:avLst/>
          </a:prstGeom>
          <a:noFill/>
        </p:spPr>
        <p:txBody>
          <a:bodyPr wrap="none" rtlCol="0">
            <a:spAutoFit/>
          </a:bodyPr>
          <a:lstStyle/>
          <a:p>
            <a:pPr algn="ctr"/>
            <a:r>
              <a:rPr lang="en-US" altLang="zh-CN" dirty="0"/>
              <a:t>C </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8318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根据所听对话及问题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good at dancing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does not like Art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599088"/>
            <a:ext cx="11089232"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a:t>
            </a:r>
            <a:r>
              <a:rPr lang="en-US" altLang="zh-CN" dirty="0">
                <a:solidFill>
                  <a:srgbClr val="ED028C"/>
                </a:solidFill>
              </a:rPr>
              <a:t>What does your sister Helen do at weekends, Mike</a:t>
            </a:r>
            <a:r>
              <a:rPr lang="zh-CN" altLang="zh-CN" dirty="0">
                <a:solidFill>
                  <a:srgbClr val="ED028C"/>
                </a:solidFill>
              </a:rPr>
              <a:t>？</a:t>
            </a:r>
            <a:endParaRPr lang="zh-CN" altLang="zh-CN" sz="1050" dirty="0">
              <a:solidFill>
                <a:srgbClr val="ED028C"/>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She always has a dancing lesson. She can dance well.</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Q</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is Helen good at</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147623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5400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have a big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lunch</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buy Christmas trees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put stockings under the Christmas tree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94606" y="1988840"/>
            <a:ext cx="1117833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 you do at Christmas, Mike</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Before Christmas, we buy Christmas trees. And children put stockings on their beds on Christmas Eve. We always have a big lunch on Christmas Day.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 people do before Christmas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65546"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81700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sometimes flies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usually goes to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often go climbing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1988840"/>
            <a:ext cx="1129671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 your family do at weekends, Liu Tao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father usually goes to the park. And he sometimes flies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 kite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there. My mother often goes climbing with me</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Liu Tao’s father sometimes do at weekends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29630"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5376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4060</Words>
  <Application>Microsoft Office PowerPoint</Application>
  <PresentationFormat>自定义</PresentationFormat>
  <Paragraphs>359</Paragraphs>
  <Slides>42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42</vt:i4>
      </vt:variant>
    </vt:vector>
  </HeadingPairs>
  <TitlesOfParts>
    <vt:vector size="49"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344</cp:revision>
  <dcterms:created xsi:type="dcterms:W3CDTF">2020-11-06T05:24:00Z</dcterms:created>
  <dcterms:modified xsi:type="dcterms:W3CDTF">2025-06-30T05:53:48Z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